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3" r:id="rId4"/>
    <p:sldId id="275" r:id="rId5"/>
    <p:sldId id="276" r:id="rId6"/>
    <p:sldId id="264" r:id="rId7"/>
    <p:sldId id="266" r:id="rId8"/>
    <p:sldId id="267" r:id="rId9"/>
    <p:sldId id="268" r:id="rId10"/>
    <p:sldId id="269" r:id="rId11"/>
    <p:sldId id="270" r:id="rId12"/>
    <p:sldId id="271" r:id="rId13"/>
    <p:sldId id="279" r:id="rId14"/>
    <p:sldId id="277" r:id="rId15"/>
    <p:sldId id="278" r:id="rId16"/>
    <p:sldId id="281" r:id="rId17"/>
    <p:sldId id="28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4FD0-A212-4AD1-96EE-13FB4D915F6F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6D96-10AA-43B4-AB17-1AA5F3ECD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707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4FD0-A212-4AD1-96EE-13FB4D915F6F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6D96-10AA-43B4-AB17-1AA5F3ECD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310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4FD0-A212-4AD1-96EE-13FB4D915F6F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6D96-10AA-43B4-AB17-1AA5F3ECD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549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4FD0-A212-4AD1-96EE-13FB4D915F6F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6D96-10AA-43B4-AB17-1AA5F3ECD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93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4FD0-A212-4AD1-96EE-13FB4D915F6F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6D96-10AA-43B4-AB17-1AA5F3ECD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189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4FD0-A212-4AD1-96EE-13FB4D915F6F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6D96-10AA-43B4-AB17-1AA5F3ECD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518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4FD0-A212-4AD1-96EE-13FB4D915F6F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6D96-10AA-43B4-AB17-1AA5F3ECD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264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4FD0-A212-4AD1-96EE-13FB4D915F6F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6D96-10AA-43B4-AB17-1AA5F3ECD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996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4FD0-A212-4AD1-96EE-13FB4D915F6F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6D96-10AA-43B4-AB17-1AA5F3ECD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499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4FD0-A212-4AD1-96EE-13FB4D915F6F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6D96-10AA-43B4-AB17-1AA5F3ECD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15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4FD0-A212-4AD1-96EE-13FB4D915F6F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6D96-10AA-43B4-AB17-1AA5F3ECD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165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84FD0-A212-4AD1-96EE-13FB4D915F6F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D6D96-10AA-43B4-AB17-1AA5F3ECD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66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gcs.org/cms/lib/DC00001581/Centricity/Domain/150/ParentGuide_Math_Span_8.pdf" TargetMode="External"/><Relationship Id="rId3" Type="http://schemas.openxmlformats.org/officeDocument/2006/relationships/hyperlink" Target="http://www.studygeek.org/" TargetMode="External"/><Relationship Id="rId7" Type="http://schemas.openxmlformats.org/officeDocument/2006/relationships/hyperlink" Target="https://www.cgcs.org/cms/lib/DC00001581/Centricity/Domain/148/ParentGuide_ELA_Span_8.pdf" TargetMode="External"/><Relationship Id="rId2" Type="http://schemas.openxmlformats.org/officeDocument/2006/relationships/hyperlink" Target="https://es.khanacademy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gcs.org/Domain/83" TargetMode="External"/><Relationship Id="rId5" Type="http://schemas.openxmlformats.org/officeDocument/2006/relationships/hyperlink" Target="http://www.parenttoolkit.com/" TargetMode="External"/><Relationship Id="rId4" Type="http://schemas.openxmlformats.org/officeDocument/2006/relationships/hyperlink" Target="https://www.factmonster.com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psk12.com/fl" TargetMode="External"/><Relationship Id="rId2" Type="http://schemas.openxmlformats.org/officeDocument/2006/relationships/hyperlink" Target="https://www.npsk12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npsk12.com/Page/1349" TargetMode="External"/><Relationship Id="rId4" Type="http://schemas.openxmlformats.org/officeDocument/2006/relationships/hyperlink" Target="https://www.npsk12.com/Page/10208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ELFA Academic Success Session Part 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By:</a:t>
            </a:r>
          </a:p>
          <a:p>
            <a:r>
              <a:rPr lang="en-US" dirty="0" smtClean="0"/>
              <a:t>NPS ESL Teachers</a:t>
            </a:r>
          </a:p>
          <a:p>
            <a:r>
              <a:rPr lang="en-US" dirty="0" err="1" smtClean="0"/>
              <a:t>Profesores</a:t>
            </a:r>
            <a:r>
              <a:rPr lang="en-US" dirty="0" smtClean="0"/>
              <a:t> de </a:t>
            </a:r>
            <a:r>
              <a:rPr lang="en-US" dirty="0" err="1" smtClean="0"/>
              <a:t>Inglés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Segundo </a:t>
            </a:r>
            <a:r>
              <a:rPr lang="en-US" dirty="0" err="1" smtClean="0"/>
              <a:t>Idioma</a:t>
            </a:r>
            <a:r>
              <a:rPr lang="en-US" dirty="0" smtClean="0"/>
              <a:t> de Norfolk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250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Available supports in school-</a:t>
            </a:r>
            <a:r>
              <a:rPr lang="en-US" dirty="0" err="1" smtClean="0"/>
              <a:t>Ayudas</a:t>
            </a:r>
            <a:r>
              <a:rPr lang="en-US" dirty="0" smtClean="0"/>
              <a:t> </a:t>
            </a:r>
            <a:r>
              <a:rPr lang="en-US" dirty="0" err="1" smtClean="0"/>
              <a:t>disponibles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la </a:t>
            </a:r>
            <a:r>
              <a:rPr lang="en-US" dirty="0" err="1" smtClean="0"/>
              <a:t>escuela</a:t>
            </a:r>
            <a:endParaRPr lang="en-US" dirty="0" smtClean="0"/>
          </a:p>
          <a:p>
            <a:pPr lvl="1"/>
            <a:r>
              <a:rPr lang="en-US" dirty="0" smtClean="0"/>
              <a:t>After school tutoring/support-</a:t>
            </a:r>
            <a:r>
              <a:rPr lang="en-US" dirty="0" err="1" smtClean="0"/>
              <a:t>Tutorías</a:t>
            </a:r>
            <a:r>
              <a:rPr lang="en-US" dirty="0" smtClean="0"/>
              <a:t> </a:t>
            </a:r>
            <a:r>
              <a:rPr lang="en-US" dirty="0" err="1" smtClean="0"/>
              <a:t>después</a:t>
            </a:r>
            <a:r>
              <a:rPr lang="en-US" dirty="0" smtClean="0"/>
              <a:t> de la </a:t>
            </a:r>
            <a:r>
              <a:rPr lang="en-US" dirty="0" err="1" smtClean="0"/>
              <a:t>escuela</a:t>
            </a:r>
            <a:endParaRPr lang="en-US" dirty="0" smtClean="0"/>
          </a:p>
          <a:p>
            <a:pPr lvl="1"/>
            <a:r>
              <a:rPr lang="en-US" dirty="0" smtClean="0"/>
              <a:t>Library – </a:t>
            </a:r>
            <a:r>
              <a:rPr lang="en-US" dirty="0" err="1" smtClean="0"/>
              <a:t>Biblioteca</a:t>
            </a:r>
            <a:endParaRPr lang="en-US" dirty="0" smtClean="0"/>
          </a:p>
          <a:p>
            <a:pPr lvl="1"/>
            <a:r>
              <a:rPr lang="en-US" dirty="0" smtClean="0"/>
              <a:t>Other peers-</a:t>
            </a:r>
            <a:r>
              <a:rPr lang="en-US" dirty="0" err="1" smtClean="0"/>
              <a:t>Otros</a:t>
            </a:r>
            <a:r>
              <a:rPr lang="en-US" dirty="0" smtClean="0"/>
              <a:t> </a:t>
            </a:r>
            <a:r>
              <a:rPr lang="en-US" dirty="0" err="1" smtClean="0"/>
              <a:t>compañeros</a:t>
            </a:r>
            <a:r>
              <a:rPr lang="en-US" dirty="0" smtClean="0"/>
              <a:t> de </a:t>
            </a:r>
            <a:r>
              <a:rPr lang="en-US" dirty="0" err="1" smtClean="0"/>
              <a:t>clases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1256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Comunicación</a:t>
            </a:r>
            <a:r>
              <a:rPr lang="en-US" dirty="0" smtClean="0"/>
              <a:t> con:</a:t>
            </a:r>
          </a:p>
          <a:p>
            <a:pPr lvl="1"/>
            <a:r>
              <a:rPr lang="en-US" dirty="0" err="1" smtClean="0"/>
              <a:t>Profesores</a:t>
            </a:r>
            <a:endParaRPr lang="en-US" dirty="0" smtClean="0"/>
          </a:p>
          <a:p>
            <a:pPr lvl="1"/>
            <a:r>
              <a:rPr lang="en-US" dirty="0" smtClean="0"/>
              <a:t>Su </a:t>
            </a:r>
            <a:r>
              <a:rPr lang="en-US" dirty="0" err="1" smtClean="0"/>
              <a:t>hijo</a:t>
            </a:r>
            <a:r>
              <a:rPr lang="en-US" dirty="0" smtClean="0"/>
              <a:t>/Su </a:t>
            </a:r>
            <a:r>
              <a:rPr lang="en-US" dirty="0" err="1" smtClean="0"/>
              <a:t>hija</a:t>
            </a:r>
            <a:endParaRPr lang="en-US" dirty="0" smtClean="0"/>
          </a:p>
          <a:p>
            <a:r>
              <a:rPr lang="en-US" dirty="0" smtClean="0"/>
              <a:t>Communication with:</a:t>
            </a:r>
          </a:p>
          <a:p>
            <a:pPr lvl="1"/>
            <a:r>
              <a:rPr lang="en-US" dirty="0" smtClean="0"/>
              <a:t>Teachers</a:t>
            </a:r>
          </a:p>
          <a:p>
            <a:pPr lvl="1"/>
            <a:r>
              <a:rPr lang="en-US" dirty="0" smtClean="0"/>
              <a:t>Your child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6047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Online homework support- </a:t>
            </a:r>
            <a:r>
              <a:rPr lang="en-US" dirty="0" err="1" smtClean="0"/>
              <a:t>Ayuda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línea</a:t>
            </a:r>
            <a:endParaRPr lang="en-US" dirty="0" smtClean="0"/>
          </a:p>
          <a:p>
            <a:pPr lvl="1"/>
            <a:r>
              <a:rPr lang="en-US" dirty="0">
                <a:hlinkClick r:id="rId2"/>
              </a:rPr>
              <a:t>https://es.khanacademy.org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/>
            <a:r>
              <a:rPr lang="en-US" dirty="0">
                <a:hlinkClick r:id="rId3"/>
              </a:rPr>
              <a:t>http://www.studygeek.org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pPr lvl="1"/>
            <a:r>
              <a:rPr lang="en-US" dirty="0">
                <a:hlinkClick r:id="rId4"/>
              </a:rPr>
              <a:t>https://www.factmonster.com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pPr lvl="1"/>
            <a:r>
              <a:rPr lang="en-US" dirty="0">
                <a:hlinkClick r:id="rId5"/>
              </a:rPr>
              <a:t>http://www.parenttoolkit.com</a:t>
            </a:r>
            <a:r>
              <a:rPr lang="en-US" dirty="0" smtClean="0">
                <a:hlinkClick r:id="rId5"/>
              </a:rPr>
              <a:t>/</a:t>
            </a:r>
            <a:endParaRPr lang="en-US" dirty="0" smtClean="0"/>
          </a:p>
          <a:p>
            <a:pPr lvl="1"/>
            <a:r>
              <a:rPr lang="en-US" dirty="0">
                <a:hlinkClick r:id="rId6"/>
              </a:rPr>
              <a:t>https://</a:t>
            </a:r>
            <a:r>
              <a:rPr lang="en-US" dirty="0" smtClean="0">
                <a:hlinkClick r:id="rId6"/>
              </a:rPr>
              <a:t>www.cgcs.org/Domain/83</a:t>
            </a:r>
            <a:endParaRPr lang="en-US" dirty="0" smtClean="0"/>
          </a:p>
          <a:p>
            <a:pPr lvl="2"/>
            <a:r>
              <a:rPr lang="en-US" dirty="0">
                <a:hlinkClick r:id="rId7"/>
              </a:rPr>
              <a:t>https://</a:t>
            </a:r>
            <a:r>
              <a:rPr lang="en-US" dirty="0" smtClean="0">
                <a:hlinkClick r:id="rId7"/>
              </a:rPr>
              <a:t>www.cgcs.org/cms/lib/DC00001581/Centricity/Domain/148/ParentGuide_ELA_Span_8.pdf</a:t>
            </a:r>
            <a:endParaRPr lang="en-US" dirty="0" smtClean="0"/>
          </a:p>
          <a:p>
            <a:pPr lvl="2"/>
            <a:r>
              <a:rPr lang="en-US" dirty="0">
                <a:hlinkClick r:id="rId8"/>
              </a:rPr>
              <a:t>https://</a:t>
            </a:r>
            <a:r>
              <a:rPr lang="en-US" dirty="0" smtClean="0">
                <a:hlinkClick r:id="rId8"/>
              </a:rPr>
              <a:t>www.cgcs.org/cms/lib/DC00001581/Centricity/Domain/150/ParentGuide_Math_Span_8.pdf</a:t>
            </a:r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529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for ELLs 2.0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La prueba mide el desarrollo del lenguaje de los estudiantes identificados como aprendices del idioma </a:t>
            </a:r>
            <a:r>
              <a:rPr lang="es-ES" dirty="0" smtClean="0"/>
              <a:t>inglés en 4 destrezas.</a:t>
            </a:r>
          </a:p>
          <a:p>
            <a:pPr lvl="1"/>
            <a:r>
              <a:rPr lang="es-ES" dirty="0" smtClean="0"/>
              <a:t>Escuchar</a:t>
            </a:r>
          </a:p>
          <a:p>
            <a:pPr lvl="1"/>
            <a:r>
              <a:rPr lang="es-ES" dirty="0" smtClean="0"/>
              <a:t>Leer</a:t>
            </a:r>
          </a:p>
          <a:p>
            <a:pPr lvl="1"/>
            <a:r>
              <a:rPr lang="es-ES" dirty="0" smtClean="0"/>
              <a:t>Hablar</a:t>
            </a:r>
          </a:p>
          <a:p>
            <a:pPr lvl="1"/>
            <a:r>
              <a:rPr lang="es-ES" dirty="0" smtClean="0"/>
              <a:t>Escribir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6194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for ELLs 2.0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¿</a:t>
            </a:r>
            <a:r>
              <a:rPr lang="es-ES" dirty="0"/>
              <a:t>De qué manera tomará la prueba mi hijo/a? </a:t>
            </a:r>
            <a:endParaRPr lang="es-ES" dirty="0" smtClean="0"/>
          </a:p>
          <a:p>
            <a:r>
              <a:rPr lang="es-ES" dirty="0" smtClean="0"/>
              <a:t>¿</a:t>
            </a:r>
            <a:r>
              <a:rPr lang="es-ES" dirty="0"/>
              <a:t>Quién estará a cargo de la administración de la prueba ACCESS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ELLs</a:t>
            </a:r>
            <a:r>
              <a:rPr lang="es-ES" dirty="0"/>
              <a:t> 2.0 que tomará mi hijo/a</a:t>
            </a:r>
            <a:r>
              <a:rPr lang="es-ES" dirty="0" smtClean="0"/>
              <a:t>?</a:t>
            </a:r>
          </a:p>
          <a:p>
            <a:r>
              <a:rPr lang="es-ES" dirty="0" smtClean="0"/>
              <a:t>¿</a:t>
            </a:r>
            <a:r>
              <a:rPr lang="es-ES" dirty="0"/>
              <a:t>Dónde tomará la prueba mi hijo/a? </a:t>
            </a:r>
            <a:endParaRPr lang="es-ES" dirty="0" smtClean="0"/>
          </a:p>
          <a:p>
            <a:r>
              <a:rPr lang="es-ES" dirty="0" smtClean="0"/>
              <a:t>¿</a:t>
            </a:r>
            <a:r>
              <a:rPr lang="es-ES" dirty="0"/>
              <a:t>Alguien de la escuela le explico la prueba a mi hijo/a? 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25963728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for ELLs 2.0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¿</a:t>
            </a:r>
            <a:r>
              <a:rPr lang="es-ES" dirty="0"/>
              <a:t>Todos los maestros de mi hijo/a están al tanto de que él/ella tomará la prueba? </a:t>
            </a:r>
            <a:endParaRPr lang="es-ES" dirty="0" smtClean="0"/>
          </a:p>
          <a:p>
            <a:r>
              <a:rPr lang="es-ES" dirty="0" smtClean="0"/>
              <a:t>Si </a:t>
            </a:r>
            <a:r>
              <a:rPr lang="es-ES" dirty="0"/>
              <a:t>mi hijo/a participa en un Programa de Educación Personalizada, ¿qué adaptaciones se le ofrecerán durante la prueba? </a:t>
            </a:r>
            <a:endParaRPr lang="es-ES" dirty="0" smtClean="0"/>
          </a:p>
          <a:p>
            <a:r>
              <a:rPr lang="es-ES" dirty="0" smtClean="0"/>
              <a:t>¿</a:t>
            </a:r>
            <a:r>
              <a:rPr lang="es-ES" dirty="0"/>
              <a:t>Cuándo y de qué manera se compartirán las puntuaciones conmigo?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6732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for ELLs 2.0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¿</a:t>
            </a:r>
            <a:r>
              <a:rPr lang="es-ES" dirty="0"/>
              <a:t>Cuáles puntuaciones necesita mi hijo/a para salir del programa de apoyo de idioma inglés</a:t>
            </a:r>
            <a:r>
              <a:rPr lang="es-ES" dirty="0" smtClean="0"/>
              <a:t>?</a:t>
            </a:r>
          </a:p>
          <a:p>
            <a:r>
              <a:rPr lang="es-ES" dirty="0" smtClean="0"/>
              <a:t>¿</a:t>
            </a:r>
            <a:r>
              <a:rPr lang="es-ES" dirty="0"/>
              <a:t>Tendrá mi hijo que tomar esta prueba todos los años? </a:t>
            </a:r>
          </a:p>
          <a:p>
            <a:r>
              <a:rPr lang="es-ES" dirty="0" smtClean="0"/>
              <a:t>¿</a:t>
            </a:r>
            <a:r>
              <a:rPr lang="es-ES" dirty="0"/>
              <a:t>Cómo se comparten las puntuaciones con los maestros? </a:t>
            </a:r>
          </a:p>
          <a:p>
            <a:r>
              <a:rPr lang="es-ES" dirty="0" smtClean="0"/>
              <a:t>¿</a:t>
            </a:r>
            <a:r>
              <a:rPr lang="es-ES" dirty="0"/>
              <a:t>Qué tipo de apoyo en el idioma inglés </a:t>
            </a:r>
            <a:r>
              <a:rPr lang="es-ES" dirty="0" smtClean="0"/>
              <a:t>se le </a:t>
            </a:r>
            <a:r>
              <a:rPr lang="es-ES" dirty="0"/>
              <a:t>ofrece a mi hijo/a?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5422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Websites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Norfolk </a:t>
            </a:r>
            <a:r>
              <a:rPr lang="en-US" dirty="0"/>
              <a:t>Public Schools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www.npsk12.com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Foreign Language &amp; ESL</a:t>
            </a:r>
          </a:p>
          <a:p>
            <a:pPr lvl="1"/>
            <a:r>
              <a:rPr lang="en-US" dirty="0">
                <a:hlinkClick r:id="rId3"/>
              </a:rPr>
              <a:t>https://www.npsk12.com/fl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Student </a:t>
            </a:r>
            <a:r>
              <a:rPr lang="en-US" dirty="0"/>
              <a:t>Handbook</a:t>
            </a:r>
          </a:p>
          <a:p>
            <a:pPr lvl="1"/>
            <a:r>
              <a:rPr lang="en-US" dirty="0">
                <a:hlinkClick r:id="rId4"/>
              </a:rPr>
              <a:t>https://www.npsk12.com/Page/10208</a:t>
            </a:r>
            <a:r>
              <a:rPr lang="en-US" dirty="0"/>
              <a:t>   (Spanish)</a:t>
            </a:r>
          </a:p>
          <a:p>
            <a:pPr lvl="1"/>
            <a:r>
              <a:rPr lang="en-US" u="sng" dirty="0">
                <a:hlinkClick r:id="rId5" tooltip="Original URL: https://www.npsk12.com/Page/1349&#10;Click or tap if you trust this link."/>
              </a:rPr>
              <a:t>https://www.npsk12.com/Page/1349</a:t>
            </a:r>
            <a:r>
              <a:rPr lang="en-US" dirty="0"/>
              <a:t>      (English</a:t>
            </a:r>
            <a:r>
              <a:rPr lang="en-US" dirty="0" smtClean="0"/>
              <a:t>)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027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Welcome</a:t>
            </a:r>
          </a:p>
          <a:p>
            <a:r>
              <a:rPr lang="en-US" dirty="0" smtClean="0"/>
              <a:t>Presenters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306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Session 1 Review/</a:t>
            </a:r>
            <a:r>
              <a:rPr lang="en-US" dirty="0" err="1" smtClean="0"/>
              <a:t>Repaso</a:t>
            </a:r>
            <a:r>
              <a:rPr lang="en-US" dirty="0" smtClean="0"/>
              <a:t> de </a:t>
            </a:r>
            <a:r>
              <a:rPr lang="en-US" dirty="0" err="1" smtClean="0"/>
              <a:t>sesión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en-US" sz="3200" dirty="0" smtClean="0"/>
              <a:t>Officer Valdez</a:t>
            </a:r>
          </a:p>
          <a:p>
            <a:pPr lvl="1"/>
            <a:r>
              <a:rPr lang="en-US" sz="3200" dirty="0" smtClean="0"/>
              <a:t>Enrollment </a:t>
            </a:r>
            <a:r>
              <a:rPr lang="en-US" sz="3200" dirty="0"/>
              <a:t>/ </a:t>
            </a:r>
            <a:r>
              <a:rPr lang="en-US" sz="3200" dirty="0" err="1"/>
              <a:t>Matrícula</a:t>
            </a:r>
            <a:endParaRPr lang="en-US" sz="3200" dirty="0"/>
          </a:p>
          <a:p>
            <a:pPr lvl="1"/>
            <a:r>
              <a:rPr lang="en-US" sz="3200" dirty="0"/>
              <a:t>Translation Support / </a:t>
            </a:r>
            <a:r>
              <a:rPr lang="en-US" sz="3200" dirty="0" err="1"/>
              <a:t>Traducción</a:t>
            </a:r>
            <a:r>
              <a:rPr lang="en-US" sz="3200" dirty="0"/>
              <a:t> </a:t>
            </a:r>
          </a:p>
          <a:p>
            <a:pPr lvl="1"/>
            <a:r>
              <a:rPr lang="en-US" sz="3200" dirty="0"/>
              <a:t>First Week / </a:t>
            </a:r>
            <a:r>
              <a:rPr lang="en-US" sz="3200" dirty="0" err="1"/>
              <a:t>Primera</a:t>
            </a:r>
            <a:r>
              <a:rPr lang="en-US" sz="3200" dirty="0"/>
              <a:t> </a:t>
            </a:r>
            <a:r>
              <a:rPr lang="en-US" sz="3200" dirty="0" err="1"/>
              <a:t>semana</a:t>
            </a:r>
            <a:endParaRPr lang="en-US" sz="3200" dirty="0"/>
          </a:p>
          <a:p>
            <a:pPr lvl="1"/>
            <a:r>
              <a:rPr lang="en-US" sz="3200" dirty="0"/>
              <a:t>Tracking grades &amp; attendance / </a:t>
            </a:r>
            <a:r>
              <a:rPr lang="es-ES" sz="3200" dirty="0"/>
              <a:t>Cómo revisar calificaciones &amp; </a:t>
            </a:r>
            <a:r>
              <a:rPr lang="es-ES" sz="3200" dirty="0" smtClean="0"/>
              <a:t>asistencia</a:t>
            </a:r>
            <a:endParaRPr lang="en-US" dirty="0" smtClean="0"/>
          </a:p>
          <a:p>
            <a:pPr lvl="1"/>
            <a:r>
              <a:rPr lang="en-US" sz="3200" dirty="0" smtClean="0"/>
              <a:t>Health Department / </a:t>
            </a:r>
            <a:r>
              <a:rPr lang="en-US" sz="3200" dirty="0" err="1" smtClean="0"/>
              <a:t>Departamento</a:t>
            </a:r>
            <a:r>
              <a:rPr lang="en-US" sz="3200" dirty="0" smtClean="0"/>
              <a:t> de </a:t>
            </a:r>
            <a:r>
              <a:rPr lang="en-US" sz="3200" dirty="0" err="1" smtClean="0"/>
              <a:t>Salud</a:t>
            </a:r>
            <a:endParaRPr lang="en-US" sz="3200" dirty="0" smtClean="0"/>
          </a:p>
          <a:p>
            <a:pPr lvl="1"/>
            <a:r>
              <a:rPr lang="en-US" sz="3200" dirty="0" smtClean="0"/>
              <a:t>Adult Education Classes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3909374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/>
              <a:t>Session</a:t>
            </a:r>
            <a:r>
              <a:rPr lang="es-ES" dirty="0"/>
              <a:t> </a:t>
            </a:r>
            <a:r>
              <a:rPr lang="es-ES" dirty="0" smtClean="0"/>
              <a:t>2 </a:t>
            </a:r>
            <a:r>
              <a:rPr lang="es-ES" dirty="0" err="1"/>
              <a:t>Review</a:t>
            </a:r>
            <a:r>
              <a:rPr lang="es-ES" dirty="0"/>
              <a:t>/Repaso de sesión </a:t>
            </a:r>
            <a:r>
              <a:rPr lang="es-E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sz="3600" dirty="0" smtClean="0"/>
              <a:t>Importance of attending Parents’ Night</a:t>
            </a:r>
          </a:p>
          <a:p>
            <a:pPr lvl="1"/>
            <a:r>
              <a:rPr lang="en-US" sz="3600" dirty="0" smtClean="0"/>
              <a:t>FERPA Law</a:t>
            </a:r>
          </a:p>
          <a:p>
            <a:pPr lvl="1"/>
            <a:r>
              <a:rPr lang="en-US" sz="3600" dirty="0" smtClean="0"/>
              <a:t>After school tutoring/support</a:t>
            </a:r>
          </a:p>
          <a:p>
            <a:pPr lvl="1"/>
            <a:r>
              <a:rPr lang="en-US" sz="3600" dirty="0" smtClean="0"/>
              <a:t>Parent/Teacher Conferences</a:t>
            </a:r>
          </a:p>
          <a:p>
            <a:pPr lvl="1"/>
            <a:r>
              <a:rPr lang="en-US" sz="3600" dirty="0" smtClean="0"/>
              <a:t>Specialty Programs (Middle and High School)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251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Session 3 Review/</a:t>
            </a:r>
            <a:r>
              <a:rPr lang="en-US" dirty="0" err="1" smtClean="0"/>
              <a:t>Repaso</a:t>
            </a:r>
            <a:r>
              <a:rPr lang="en-US" dirty="0" smtClean="0"/>
              <a:t> de </a:t>
            </a:r>
            <a:r>
              <a:rPr lang="en-US" dirty="0" err="1" smtClean="0"/>
              <a:t>sesión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sz="3600" dirty="0" smtClean="0"/>
              <a:t>High School Graduation Requirements</a:t>
            </a:r>
          </a:p>
          <a:p>
            <a:pPr lvl="1"/>
            <a:r>
              <a:rPr lang="en-US" sz="3600" dirty="0" smtClean="0"/>
              <a:t>Virginia SOL Tests</a:t>
            </a:r>
          </a:p>
          <a:p>
            <a:pPr lvl="1"/>
            <a:r>
              <a:rPr lang="en-US" sz="3600" dirty="0" smtClean="0"/>
              <a:t>LEP Plans</a:t>
            </a:r>
          </a:p>
          <a:p>
            <a:pPr lvl="1"/>
            <a:r>
              <a:rPr lang="en-US" sz="3600" dirty="0" smtClean="0"/>
              <a:t>LEP Meeting </a:t>
            </a:r>
            <a:r>
              <a:rPr lang="en-US" sz="3600" dirty="0" smtClean="0"/>
              <a:t>Demonstration</a:t>
            </a:r>
          </a:p>
          <a:p>
            <a:pPr lvl="1"/>
            <a:r>
              <a:rPr lang="en-US" sz="3600" dirty="0" smtClean="0"/>
              <a:t>Nutrition</a:t>
            </a:r>
            <a:endParaRPr lang="en-US" sz="3600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061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discuss:</a:t>
            </a:r>
          </a:p>
          <a:p>
            <a:pPr lvl="1"/>
            <a:r>
              <a:rPr lang="en-US" dirty="0" smtClean="0"/>
              <a:t>Homework support</a:t>
            </a:r>
          </a:p>
          <a:p>
            <a:pPr lvl="1"/>
            <a:r>
              <a:rPr lang="en-US" dirty="0" smtClean="0"/>
              <a:t>ACCESS for ELLs 2.0 Assessment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558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 a routine – </a:t>
            </a:r>
            <a:r>
              <a:rPr lang="en-US" dirty="0" err="1" smtClean="0"/>
              <a:t>Rutina</a:t>
            </a:r>
            <a:endParaRPr lang="en-US" dirty="0" smtClean="0"/>
          </a:p>
          <a:p>
            <a:r>
              <a:rPr lang="en-US" dirty="0" smtClean="0"/>
              <a:t>Snack-</a:t>
            </a:r>
            <a:r>
              <a:rPr lang="en-US" dirty="0" err="1" smtClean="0"/>
              <a:t>Merienda</a:t>
            </a:r>
            <a:endParaRPr lang="en-US" dirty="0" smtClean="0"/>
          </a:p>
          <a:p>
            <a:r>
              <a:rPr lang="en-US" dirty="0" smtClean="0"/>
              <a:t>Materials-</a:t>
            </a:r>
            <a:r>
              <a:rPr lang="en-US" dirty="0" err="1" smtClean="0"/>
              <a:t>Materiales</a:t>
            </a:r>
            <a:endParaRPr lang="en-US" dirty="0" smtClean="0"/>
          </a:p>
          <a:p>
            <a:r>
              <a:rPr lang="en-US" dirty="0" smtClean="0"/>
              <a:t>Limit distractions-</a:t>
            </a:r>
            <a:r>
              <a:rPr lang="en-US" dirty="0" err="1" smtClean="0"/>
              <a:t>Limite</a:t>
            </a:r>
            <a:r>
              <a:rPr lang="en-US" dirty="0" smtClean="0"/>
              <a:t> las </a:t>
            </a:r>
            <a:r>
              <a:rPr lang="en-US" dirty="0" err="1" smtClean="0"/>
              <a:t>distracciones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79162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Importance of homework-</a:t>
            </a:r>
            <a:r>
              <a:rPr lang="en-US" dirty="0" err="1" smtClean="0"/>
              <a:t>Importancia</a:t>
            </a:r>
            <a:r>
              <a:rPr lang="en-US" dirty="0" smtClean="0"/>
              <a:t> de la </a:t>
            </a:r>
            <a:r>
              <a:rPr lang="en-US" dirty="0" err="1" smtClean="0"/>
              <a:t>tarea</a:t>
            </a:r>
            <a:endParaRPr lang="en-US" dirty="0" smtClean="0"/>
          </a:p>
          <a:p>
            <a:r>
              <a:rPr lang="en-US" dirty="0" smtClean="0"/>
              <a:t>Check homework for completion-</a:t>
            </a:r>
            <a:r>
              <a:rPr lang="en-US" dirty="0" err="1" smtClean="0"/>
              <a:t>Compruebe</a:t>
            </a:r>
            <a:r>
              <a:rPr lang="en-US" dirty="0" smtClean="0"/>
              <a:t> que la </a:t>
            </a:r>
            <a:r>
              <a:rPr lang="en-US" dirty="0" err="1" smtClean="0"/>
              <a:t>tarea</a:t>
            </a:r>
            <a:r>
              <a:rPr lang="en-US" dirty="0" smtClean="0"/>
              <a:t> </a:t>
            </a:r>
            <a:r>
              <a:rPr lang="en-US" dirty="0" err="1" smtClean="0"/>
              <a:t>haya</a:t>
            </a:r>
            <a:r>
              <a:rPr lang="en-US" dirty="0" smtClean="0"/>
              <a:t> </a:t>
            </a:r>
            <a:r>
              <a:rPr lang="en-US" dirty="0" err="1" smtClean="0"/>
              <a:t>sido</a:t>
            </a:r>
            <a:r>
              <a:rPr lang="en-US" dirty="0" smtClean="0"/>
              <a:t> </a:t>
            </a:r>
            <a:r>
              <a:rPr lang="en-US" dirty="0" err="1" smtClean="0"/>
              <a:t>completada</a:t>
            </a:r>
            <a:r>
              <a:rPr lang="en-US" dirty="0" smtClean="0"/>
              <a:t>.</a:t>
            </a:r>
          </a:p>
          <a:p>
            <a:r>
              <a:rPr lang="en-US" dirty="0" smtClean="0"/>
              <a:t>Check that homework is turned in-</a:t>
            </a:r>
            <a:r>
              <a:rPr lang="en-US" dirty="0" err="1" smtClean="0"/>
              <a:t>Compruebe</a:t>
            </a:r>
            <a:r>
              <a:rPr lang="en-US" dirty="0" smtClean="0"/>
              <a:t> que la </a:t>
            </a:r>
            <a:r>
              <a:rPr lang="en-US" dirty="0" err="1" smtClean="0"/>
              <a:t>tarea</a:t>
            </a:r>
            <a:r>
              <a:rPr lang="en-US" dirty="0" smtClean="0"/>
              <a:t> </a:t>
            </a:r>
            <a:r>
              <a:rPr lang="en-US" dirty="0" err="1" smtClean="0"/>
              <a:t>haya</a:t>
            </a:r>
            <a:r>
              <a:rPr lang="en-US" dirty="0" smtClean="0"/>
              <a:t> </a:t>
            </a:r>
            <a:r>
              <a:rPr lang="en-US" dirty="0" err="1" smtClean="0"/>
              <a:t>sido</a:t>
            </a:r>
            <a:r>
              <a:rPr lang="en-US" dirty="0" smtClean="0"/>
              <a:t> </a:t>
            </a:r>
            <a:r>
              <a:rPr lang="en-US" dirty="0" err="1" smtClean="0"/>
              <a:t>entregada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895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need support with..-</a:t>
            </a:r>
            <a:r>
              <a:rPr lang="en-US" dirty="0" err="1" smtClean="0"/>
              <a:t>Necesito</a:t>
            </a:r>
            <a:r>
              <a:rPr lang="en-US" dirty="0" smtClean="0"/>
              <a:t> </a:t>
            </a:r>
            <a:r>
              <a:rPr lang="en-US" dirty="0" err="1" smtClean="0"/>
              <a:t>ayuda</a:t>
            </a:r>
            <a:r>
              <a:rPr lang="en-US" dirty="0" smtClean="0"/>
              <a:t> con…</a:t>
            </a:r>
          </a:p>
          <a:p>
            <a:pPr lvl="1"/>
            <a:r>
              <a:rPr lang="en-US" dirty="0" err="1" smtClean="0"/>
              <a:t>Computadoras</a:t>
            </a:r>
            <a:endParaRPr lang="en-US" dirty="0" smtClean="0"/>
          </a:p>
          <a:p>
            <a:pPr lvl="1"/>
            <a:r>
              <a:rPr lang="en-US" dirty="0" smtClean="0"/>
              <a:t>Internet</a:t>
            </a:r>
          </a:p>
          <a:p>
            <a:pPr lvl="1"/>
            <a:r>
              <a:rPr lang="en-US" dirty="0" err="1" smtClean="0"/>
              <a:t>Inglés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326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1366</TotalTime>
  <Words>475</Words>
  <Application>Microsoft Office PowerPoint</Application>
  <PresentationFormat>On-screen Show (4:3)</PresentationFormat>
  <Paragraphs>99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ELFA Academic Success Session Part 4</vt:lpstr>
      <vt:lpstr>Introductions</vt:lpstr>
      <vt:lpstr>Session 1 Review/Repaso de sesión 1</vt:lpstr>
      <vt:lpstr>Session 2 Review/Repaso de sesión 2</vt:lpstr>
      <vt:lpstr>Session 3 Review/Repaso de sesión 3</vt:lpstr>
      <vt:lpstr>Objectives</vt:lpstr>
      <vt:lpstr>Homework Support</vt:lpstr>
      <vt:lpstr>Homework Support</vt:lpstr>
      <vt:lpstr>Homework Support</vt:lpstr>
      <vt:lpstr>Homework Support</vt:lpstr>
      <vt:lpstr>Homework Support</vt:lpstr>
      <vt:lpstr>Homework Support</vt:lpstr>
      <vt:lpstr>ACCESS for ELLs 2.0</vt:lpstr>
      <vt:lpstr>ACCESS for ELLs 2.0</vt:lpstr>
      <vt:lpstr>ACCESS for ELLs 2.0</vt:lpstr>
      <vt:lpstr>ACCESS for ELLs 2.0</vt:lpstr>
      <vt:lpstr>Important Websites</vt:lpstr>
    </vt:vector>
  </TitlesOfParts>
  <Company>IRG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Support Apoyo Académico</dc:title>
  <dc:creator>Samary</dc:creator>
  <cp:lastModifiedBy>Samary</cp:lastModifiedBy>
  <cp:revision>24</cp:revision>
  <dcterms:created xsi:type="dcterms:W3CDTF">2019-07-15T18:16:12Z</dcterms:created>
  <dcterms:modified xsi:type="dcterms:W3CDTF">2019-10-19T17:55:15Z</dcterms:modified>
</cp:coreProperties>
</file>